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438912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4" d="100"/>
          <a:sy n="14" d="100"/>
        </p:scale>
        <p:origin x="1464"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67D2291-D1C9-469B-9480-A38AD3F6A418}"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50F56E-FC5F-439F-B312-4F8F727A0B01}" type="slidenum">
              <a:rPr lang="en-US" smtClean="0"/>
              <a:t>‹#›</a:t>
            </a:fld>
            <a:endParaRPr lang="en-US"/>
          </a:p>
        </p:txBody>
      </p:sp>
    </p:spTree>
    <p:extLst>
      <p:ext uri="{BB962C8B-B14F-4D97-AF65-F5344CB8AC3E}">
        <p14:creationId xmlns:p14="http://schemas.microsoft.com/office/powerpoint/2010/main" val="3625446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D2291-D1C9-469B-9480-A38AD3F6A418}"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50F56E-FC5F-439F-B312-4F8F727A0B01}" type="slidenum">
              <a:rPr lang="en-US" smtClean="0"/>
              <a:t>‹#›</a:t>
            </a:fld>
            <a:endParaRPr lang="en-US"/>
          </a:p>
        </p:txBody>
      </p:sp>
    </p:spTree>
    <p:extLst>
      <p:ext uri="{BB962C8B-B14F-4D97-AF65-F5344CB8AC3E}">
        <p14:creationId xmlns:p14="http://schemas.microsoft.com/office/powerpoint/2010/main" val="3743803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D2291-D1C9-469B-9480-A38AD3F6A418}"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50F56E-FC5F-439F-B312-4F8F727A0B01}" type="slidenum">
              <a:rPr lang="en-US" smtClean="0"/>
              <a:t>‹#›</a:t>
            </a:fld>
            <a:endParaRPr lang="en-US"/>
          </a:p>
        </p:txBody>
      </p:sp>
    </p:spTree>
    <p:extLst>
      <p:ext uri="{BB962C8B-B14F-4D97-AF65-F5344CB8AC3E}">
        <p14:creationId xmlns:p14="http://schemas.microsoft.com/office/powerpoint/2010/main" val="2466539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D2291-D1C9-469B-9480-A38AD3F6A418}"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50F56E-FC5F-439F-B312-4F8F727A0B01}" type="slidenum">
              <a:rPr lang="en-US" smtClean="0"/>
              <a:t>‹#›</a:t>
            </a:fld>
            <a:endParaRPr lang="en-US"/>
          </a:p>
        </p:txBody>
      </p:sp>
    </p:spTree>
    <p:extLst>
      <p:ext uri="{BB962C8B-B14F-4D97-AF65-F5344CB8AC3E}">
        <p14:creationId xmlns:p14="http://schemas.microsoft.com/office/powerpoint/2010/main" val="1781471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67D2291-D1C9-469B-9480-A38AD3F6A418}"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50F56E-FC5F-439F-B312-4F8F727A0B01}" type="slidenum">
              <a:rPr lang="en-US" smtClean="0"/>
              <a:t>‹#›</a:t>
            </a:fld>
            <a:endParaRPr lang="en-US"/>
          </a:p>
        </p:txBody>
      </p:sp>
    </p:spTree>
    <p:extLst>
      <p:ext uri="{BB962C8B-B14F-4D97-AF65-F5344CB8AC3E}">
        <p14:creationId xmlns:p14="http://schemas.microsoft.com/office/powerpoint/2010/main" val="407863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67D2291-D1C9-469B-9480-A38AD3F6A418}" type="datetimeFigureOut">
              <a:rPr lang="en-US" smtClean="0"/>
              <a:t>5/14/2018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50F56E-FC5F-439F-B312-4F8F727A0B01}" type="slidenum">
              <a:rPr lang="en-US" smtClean="0"/>
              <a:t>‹#›</a:t>
            </a:fld>
            <a:endParaRPr lang="en-US"/>
          </a:p>
        </p:txBody>
      </p:sp>
    </p:spTree>
    <p:extLst>
      <p:ext uri="{BB962C8B-B14F-4D97-AF65-F5344CB8AC3E}">
        <p14:creationId xmlns:p14="http://schemas.microsoft.com/office/powerpoint/2010/main" val="2229928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67D2291-D1C9-469B-9480-A38AD3F6A418}" type="datetimeFigureOut">
              <a:rPr lang="en-US" smtClean="0"/>
              <a:t>5/14/2018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50F56E-FC5F-439F-B312-4F8F727A0B01}" type="slidenum">
              <a:rPr lang="en-US" smtClean="0"/>
              <a:t>‹#›</a:t>
            </a:fld>
            <a:endParaRPr lang="en-US"/>
          </a:p>
        </p:txBody>
      </p:sp>
    </p:spTree>
    <p:extLst>
      <p:ext uri="{BB962C8B-B14F-4D97-AF65-F5344CB8AC3E}">
        <p14:creationId xmlns:p14="http://schemas.microsoft.com/office/powerpoint/2010/main" val="2231160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67D2291-D1C9-469B-9480-A38AD3F6A418}" type="datetimeFigureOut">
              <a:rPr lang="en-US" smtClean="0"/>
              <a:t>5/14/2018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50F56E-FC5F-439F-B312-4F8F727A0B01}" type="slidenum">
              <a:rPr lang="en-US" smtClean="0"/>
              <a:t>‹#›</a:t>
            </a:fld>
            <a:endParaRPr lang="en-US"/>
          </a:p>
        </p:txBody>
      </p:sp>
    </p:spTree>
    <p:extLst>
      <p:ext uri="{BB962C8B-B14F-4D97-AF65-F5344CB8AC3E}">
        <p14:creationId xmlns:p14="http://schemas.microsoft.com/office/powerpoint/2010/main" val="1278973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7D2291-D1C9-469B-9480-A38AD3F6A418}" type="datetimeFigureOut">
              <a:rPr lang="en-US" smtClean="0"/>
              <a:t>5/14/2018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50F56E-FC5F-439F-B312-4F8F727A0B01}" type="slidenum">
              <a:rPr lang="en-US" smtClean="0"/>
              <a:t>‹#›</a:t>
            </a:fld>
            <a:endParaRPr lang="en-US"/>
          </a:p>
        </p:txBody>
      </p:sp>
    </p:spTree>
    <p:extLst>
      <p:ext uri="{BB962C8B-B14F-4D97-AF65-F5344CB8AC3E}">
        <p14:creationId xmlns:p14="http://schemas.microsoft.com/office/powerpoint/2010/main" val="2410720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Edit Master text styles</a:t>
            </a:r>
          </a:p>
        </p:txBody>
      </p:sp>
      <p:sp>
        <p:nvSpPr>
          <p:cNvPr id="5" name="Date Placeholder 4"/>
          <p:cNvSpPr>
            <a:spLocks noGrp="1"/>
          </p:cNvSpPr>
          <p:nvPr>
            <p:ph type="dt" sz="half" idx="10"/>
          </p:nvPr>
        </p:nvSpPr>
        <p:spPr/>
        <p:txBody>
          <a:bodyPr/>
          <a:lstStyle/>
          <a:p>
            <a:fld id="{F67D2291-D1C9-469B-9480-A38AD3F6A418}" type="datetimeFigureOut">
              <a:rPr lang="en-US" smtClean="0"/>
              <a:t>5/14/2018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50F56E-FC5F-439F-B312-4F8F727A0B01}" type="slidenum">
              <a:rPr lang="en-US" smtClean="0"/>
              <a:t>‹#›</a:t>
            </a:fld>
            <a:endParaRPr lang="en-US"/>
          </a:p>
        </p:txBody>
      </p:sp>
    </p:spTree>
    <p:extLst>
      <p:ext uri="{BB962C8B-B14F-4D97-AF65-F5344CB8AC3E}">
        <p14:creationId xmlns:p14="http://schemas.microsoft.com/office/powerpoint/2010/main" val="362672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Edit Master text styles</a:t>
            </a:r>
          </a:p>
        </p:txBody>
      </p:sp>
      <p:sp>
        <p:nvSpPr>
          <p:cNvPr id="5" name="Date Placeholder 4"/>
          <p:cNvSpPr>
            <a:spLocks noGrp="1"/>
          </p:cNvSpPr>
          <p:nvPr>
            <p:ph type="dt" sz="half" idx="10"/>
          </p:nvPr>
        </p:nvSpPr>
        <p:spPr/>
        <p:txBody>
          <a:bodyPr/>
          <a:lstStyle/>
          <a:p>
            <a:fld id="{F67D2291-D1C9-469B-9480-A38AD3F6A418}" type="datetimeFigureOut">
              <a:rPr lang="en-US" smtClean="0"/>
              <a:t>5/14/2018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50F56E-FC5F-439F-B312-4F8F727A0B01}" type="slidenum">
              <a:rPr lang="en-US" smtClean="0"/>
              <a:t>‹#›</a:t>
            </a:fld>
            <a:endParaRPr lang="en-US"/>
          </a:p>
        </p:txBody>
      </p:sp>
    </p:spTree>
    <p:extLst>
      <p:ext uri="{BB962C8B-B14F-4D97-AF65-F5344CB8AC3E}">
        <p14:creationId xmlns:p14="http://schemas.microsoft.com/office/powerpoint/2010/main" val="3565986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F67D2291-D1C9-469B-9480-A38AD3F6A418}" type="datetimeFigureOut">
              <a:rPr lang="en-US" smtClean="0"/>
              <a:t>5/14/2018</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1650F56E-FC5F-439F-B312-4F8F727A0B01}" type="slidenum">
              <a:rPr lang="en-US" smtClean="0"/>
              <a:t>‹#›</a:t>
            </a:fld>
            <a:endParaRPr lang="en-US"/>
          </a:p>
        </p:txBody>
      </p:sp>
    </p:spTree>
    <p:extLst>
      <p:ext uri="{BB962C8B-B14F-4D97-AF65-F5344CB8AC3E}">
        <p14:creationId xmlns:p14="http://schemas.microsoft.com/office/powerpoint/2010/main" val="17340406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E2E0BB3-CF12-4AE8-B888-82553AB7B112}"/>
              </a:ext>
            </a:extLst>
          </p:cNvPr>
          <p:cNvSpPr/>
          <p:nvPr/>
        </p:nvSpPr>
        <p:spPr>
          <a:xfrm>
            <a:off x="-2" y="-100958"/>
            <a:ext cx="43891202" cy="3477421"/>
          </a:xfrm>
          <a:prstGeom prst="rect">
            <a:avLst/>
          </a:prstGeom>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lin ang="2700000" scaled="1"/>
            <a:tileRect/>
          </a:gradFill>
          <a:ln>
            <a:solidFill>
              <a:schemeClr val="accent5">
                <a:lumMod val="50000"/>
              </a:schemeClr>
            </a:solidFill>
          </a:ln>
          <a:effectLst>
            <a:innerShdw blurRad="63500" dist="50800" dir="10800000">
              <a:prstClr val="black">
                <a:alpha val="50000"/>
              </a:prstClr>
            </a:innerShdw>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9600" dirty="0"/>
          </a:p>
        </p:txBody>
      </p:sp>
      <p:sp>
        <p:nvSpPr>
          <p:cNvPr id="5" name="Rectangle 4">
            <a:extLst>
              <a:ext uri="{FF2B5EF4-FFF2-40B4-BE49-F238E27FC236}">
                <a16:creationId xmlns:a16="http://schemas.microsoft.com/office/drawing/2014/main" id="{C63E4350-4324-4665-9ED0-6EED0F15F777}"/>
              </a:ext>
            </a:extLst>
          </p:cNvPr>
          <p:cNvSpPr/>
          <p:nvPr/>
        </p:nvSpPr>
        <p:spPr>
          <a:xfrm>
            <a:off x="0" y="3376463"/>
            <a:ext cx="43891203" cy="28055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9600" dirty="0"/>
          </a:p>
        </p:txBody>
      </p:sp>
      <p:sp>
        <p:nvSpPr>
          <p:cNvPr id="6" name="Rectangle 5">
            <a:extLst>
              <a:ext uri="{FF2B5EF4-FFF2-40B4-BE49-F238E27FC236}">
                <a16:creationId xmlns:a16="http://schemas.microsoft.com/office/drawing/2014/main" id="{32662520-4CA3-4BE2-9693-2A62153D22AA}"/>
              </a:ext>
            </a:extLst>
          </p:cNvPr>
          <p:cNvSpPr/>
          <p:nvPr/>
        </p:nvSpPr>
        <p:spPr>
          <a:xfrm>
            <a:off x="-1" y="32609383"/>
            <a:ext cx="43891203" cy="3090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9600" dirty="0"/>
          </a:p>
        </p:txBody>
      </p:sp>
      <p:sp>
        <p:nvSpPr>
          <p:cNvPr id="7" name="TextBox 6">
            <a:extLst>
              <a:ext uri="{FF2B5EF4-FFF2-40B4-BE49-F238E27FC236}">
                <a16:creationId xmlns:a16="http://schemas.microsoft.com/office/drawing/2014/main" id="{D0C84B45-E16C-4BEA-B8AC-6BBC66915468}"/>
              </a:ext>
            </a:extLst>
          </p:cNvPr>
          <p:cNvSpPr txBox="1"/>
          <p:nvPr/>
        </p:nvSpPr>
        <p:spPr>
          <a:xfrm>
            <a:off x="32731553" y="31009971"/>
            <a:ext cx="10191212" cy="1077218"/>
          </a:xfrm>
          <a:prstGeom prst="rect">
            <a:avLst/>
          </a:prstGeom>
          <a:noFill/>
        </p:spPr>
        <p:txBody>
          <a:bodyPr wrap="square" rtlCol="0">
            <a:spAutoFit/>
          </a:bodyPr>
          <a:lstStyle>
            <a:defPPr>
              <a:defRPr kern="1200" smtId="4294967295"/>
            </a:defPPr>
          </a:lstStyle>
          <a:p>
            <a:r>
              <a:rPr lang="en-US" sz="3200" b="1" dirty="0"/>
              <a:t>Figure 2: Picture of Burlington county which is where the map is located</a:t>
            </a:r>
          </a:p>
        </p:txBody>
      </p:sp>
      <p:sp>
        <p:nvSpPr>
          <p:cNvPr id="8" name="Text Placeholder 4">
            <a:extLst>
              <a:ext uri="{FF2B5EF4-FFF2-40B4-BE49-F238E27FC236}">
                <a16:creationId xmlns:a16="http://schemas.microsoft.com/office/drawing/2014/main" id="{34DE779C-F0AF-4E1A-B657-ADB3C2E1984B}"/>
              </a:ext>
            </a:extLst>
          </p:cNvPr>
          <p:cNvSpPr txBox="1">
            <a:spLocks/>
          </p:cNvSpPr>
          <p:nvPr/>
        </p:nvSpPr>
        <p:spPr>
          <a:xfrm>
            <a:off x="5483422" y="465808"/>
            <a:ext cx="31596594" cy="2775262"/>
          </a:xfrm>
          <a:prstGeom prst="rect">
            <a:avLst/>
          </a:prstGeom>
          <a:noFill/>
          <a:ln w="38100" cap="rnd" cmpd="sng">
            <a:noFill/>
          </a:ln>
        </p:spPr>
        <p:txBody>
          <a:bodyPr vert="horz" lIns="91440" tIns="45720" rIns="91440" bIns="45720" rtlCol="0" anchor="ctr">
            <a:noAutofit/>
            <a:scene3d>
              <a:camera prst="orthographicFront"/>
              <a:lightRig rig="soft" dir="t">
                <a:rot lat="0" lon="0" rev="15600000"/>
              </a:lightRig>
            </a:scene3d>
            <a:sp3d extrusionH="57150" prstMaterial="softEdge">
              <a:bevelT w="25400" h="38100"/>
            </a:sp3d>
          </a:bodyPr>
          <a:lstStyle>
            <a:defPPr>
              <a:defRPr lang="en-US" kern="1200" smtId="4294967295"/>
            </a:defPPr>
            <a:lvl1pPr marL="0" algn="l" defTabSz="457200" rtl="0" eaLnBrk="1" latinLnBrk="0" hangingPunct="1">
              <a:defRPr sz="576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1500" b="1">
                <a:ln/>
                <a:solidFill>
                  <a:srgbClr val="EC1711"/>
                </a:solidFill>
              </a:rPr>
              <a:t>Combining Geospatial Technology with Surveys</a:t>
            </a:r>
            <a:endParaRPr lang="en-US" sz="8000" b="1" dirty="0">
              <a:ln/>
              <a:solidFill>
                <a:srgbClr val="EC1711"/>
              </a:solidFill>
              <a:latin typeface="Arial Rounded MT Bold" pitchFamily="34" charset="0"/>
            </a:endParaRPr>
          </a:p>
        </p:txBody>
      </p:sp>
      <p:sp>
        <p:nvSpPr>
          <p:cNvPr id="9" name="TextBox 8">
            <a:extLst>
              <a:ext uri="{FF2B5EF4-FFF2-40B4-BE49-F238E27FC236}">
                <a16:creationId xmlns:a16="http://schemas.microsoft.com/office/drawing/2014/main" id="{2AE45B35-672E-4C9B-9E9F-F4FE344934B4}"/>
              </a:ext>
            </a:extLst>
          </p:cNvPr>
          <p:cNvSpPr txBox="1"/>
          <p:nvPr/>
        </p:nvSpPr>
        <p:spPr>
          <a:xfrm>
            <a:off x="33365266" y="3927804"/>
            <a:ext cx="10227076" cy="646331"/>
          </a:xfrm>
          <a:prstGeom prst="rect">
            <a:avLst/>
          </a:prstGeom>
          <a:noFill/>
          <a:effectLst>
            <a:softEdge rad="31750"/>
          </a:effectLst>
        </p:spPr>
        <p:txBody>
          <a:bodyPr wrap="square" rtlCol="0">
            <a:spAutoFit/>
          </a:bodyPr>
          <a:lstStyle>
            <a:defPPr>
              <a:defRPr kern="1200" smtId="4294967295"/>
            </a:defPPr>
          </a:lstStyle>
          <a:p>
            <a:r>
              <a:rPr lang="en-US" sz="3600" dirty="0">
                <a:latin typeface="Arial Black" pitchFamily="34" charset="0"/>
              </a:rPr>
              <a:t>Results</a:t>
            </a:r>
          </a:p>
        </p:txBody>
      </p:sp>
      <p:sp>
        <p:nvSpPr>
          <p:cNvPr id="10" name="Rectangle 9">
            <a:extLst>
              <a:ext uri="{FF2B5EF4-FFF2-40B4-BE49-F238E27FC236}">
                <a16:creationId xmlns:a16="http://schemas.microsoft.com/office/drawing/2014/main" id="{42AA4143-789F-40A4-9C0F-F29473212889}"/>
              </a:ext>
            </a:extLst>
          </p:cNvPr>
          <p:cNvSpPr/>
          <p:nvPr/>
        </p:nvSpPr>
        <p:spPr>
          <a:xfrm>
            <a:off x="33401130" y="4564445"/>
            <a:ext cx="9857035" cy="82296"/>
          </a:xfrm>
          <a:prstGeom prst="rect">
            <a:avLst/>
          </a:prstGeom>
          <a:solidFill>
            <a:schemeClr val="accent2">
              <a:lumMod val="75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9600" dirty="0"/>
          </a:p>
        </p:txBody>
      </p:sp>
      <p:sp>
        <p:nvSpPr>
          <p:cNvPr id="11" name="TextBox 10">
            <a:extLst>
              <a:ext uri="{FF2B5EF4-FFF2-40B4-BE49-F238E27FC236}">
                <a16:creationId xmlns:a16="http://schemas.microsoft.com/office/drawing/2014/main" id="{CFF9EB80-E115-4888-93F3-C1DC8DDCBB88}"/>
              </a:ext>
            </a:extLst>
          </p:cNvPr>
          <p:cNvSpPr txBox="1"/>
          <p:nvPr/>
        </p:nvSpPr>
        <p:spPr>
          <a:xfrm>
            <a:off x="113840" y="3850858"/>
            <a:ext cx="10020443" cy="641074"/>
          </a:xfrm>
          <a:prstGeom prst="rect">
            <a:avLst/>
          </a:prstGeom>
          <a:noFill/>
          <a:effectLst>
            <a:softEdge rad="31750"/>
          </a:effectLst>
        </p:spPr>
        <p:txBody>
          <a:bodyPr wrap="square" rtlCol="0">
            <a:spAutoFit/>
          </a:bodyPr>
          <a:lstStyle>
            <a:defPPr>
              <a:defRPr kern="1200" smtId="4294967295"/>
            </a:defPPr>
          </a:lstStyle>
          <a:p>
            <a:pPr algn="r"/>
            <a:r>
              <a:rPr lang="en-US" sz="3600" dirty="0">
                <a:latin typeface="Arial Black" pitchFamily="34" charset="0"/>
              </a:rPr>
              <a:t>Abstract</a:t>
            </a:r>
          </a:p>
        </p:txBody>
      </p:sp>
      <p:sp>
        <p:nvSpPr>
          <p:cNvPr id="12" name="Rectangle 11">
            <a:extLst>
              <a:ext uri="{FF2B5EF4-FFF2-40B4-BE49-F238E27FC236}">
                <a16:creationId xmlns:a16="http://schemas.microsoft.com/office/drawing/2014/main" id="{5357280E-F05E-408F-AA24-C38BCF48EFFC}"/>
              </a:ext>
            </a:extLst>
          </p:cNvPr>
          <p:cNvSpPr/>
          <p:nvPr/>
        </p:nvSpPr>
        <p:spPr>
          <a:xfrm>
            <a:off x="239856" y="4468596"/>
            <a:ext cx="9857035" cy="82296"/>
          </a:xfrm>
          <a:prstGeom prst="rect">
            <a:avLst/>
          </a:prstGeom>
          <a:solidFill>
            <a:schemeClr val="accent2">
              <a:lumMod val="75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9600" dirty="0"/>
          </a:p>
        </p:txBody>
      </p:sp>
      <p:sp>
        <p:nvSpPr>
          <p:cNvPr id="13" name="TextBox 12">
            <a:extLst>
              <a:ext uri="{FF2B5EF4-FFF2-40B4-BE49-F238E27FC236}">
                <a16:creationId xmlns:a16="http://schemas.microsoft.com/office/drawing/2014/main" id="{6A04325C-8EDD-4D1B-8091-BEEAA5688A09}"/>
              </a:ext>
            </a:extLst>
          </p:cNvPr>
          <p:cNvSpPr txBox="1"/>
          <p:nvPr/>
        </p:nvSpPr>
        <p:spPr>
          <a:xfrm>
            <a:off x="406525" y="16824534"/>
            <a:ext cx="9742368" cy="643007"/>
          </a:xfrm>
          <a:prstGeom prst="rect">
            <a:avLst/>
          </a:prstGeom>
          <a:noFill/>
          <a:effectLst>
            <a:softEdge rad="31750"/>
          </a:effectLst>
        </p:spPr>
        <p:txBody>
          <a:bodyPr wrap="square" rtlCol="0">
            <a:spAutoFit/>
          </a:bodyPr>
          <a:lstStyle>
            <a:defPPr>
              <a:defRPr kern="1200" smtId="4294967295"/>
            </a:defPPr>
          </a:lstStyle>
          <a:p>
            <a:pPr algn="r"/>
            <a:r>
              <a:rPr lang="en-US" sz="3600" dirty="0">
                <a:latin typeface="Arial Black" pitchFamily="34" charset="0"/>
              </a:rPr>
              <a:t>Introduction</a:t>
            </a:r>
          </a:p>
        </p:txBody>
      </p:sp>
      <p:sp>
        <p:nvSpPr>
          <p:cNvPr id="14" name="Rectangle 13">
            <a:extLst>
              <a:ext uri="{FF2B5EF4-FFF2-40B4-BE49-F238E27FC236}">
                <a16:creationId xmlns:a16="http://schemas.microsoft.com/office/drawing/2014/main" id="{F3DCDA88-FC16-46BB-B514-F45DE103EE9E}"/>
              </a:ext>
            </a:extLst>
          </p:cNvPr>
          <p:cNvSpPr/>
          <p:nvPr/>
        </p:nvSpPr>
        <p:spPr>
          <a:xfrm>
            <a:off x="291858" y="17498168"/>
            <a:ext cx="9857035" cy="82296"/>
          </a:xfrm>
          <a:prstGeom prst="rect">
            <a:avLst/>
          </a:prstGeom>
          <a:solidFill>
            <a:schemeClr val="accent2">
              <a:lumMod val="75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9600" dirty="0"/>
          </a:p>
        </p:txBody>
      </p:sp>
      <p:sp>
        <p:nvSpPr>
          <p:cNvPr id="15" name="TextBox 14">
            <a:extLst>
              <a:ext uri="{FF2B5EF4-FFF2-40B4-BE49-F238E27FC236}">
                <a16:creationId xmlns:a16="http://schemas.microsoft.com/office/drawing/2014/main" id="{F319597E-AE6D-4CF6-8B9B-02AF59353D9C}"/>
              </a:ext>
            </a:extLst>
          </p:cNvPr>
          <p:cNvSpPr txBox="1"/>
          <p:nvPr/>
        </p:nvSpPr>
        <p:spPr>
          <a:xfrm>
            <a:off x="11249969" y="21908964"/>
            <a:ext cx="9985901" cy="646331"/>
          </a:xfrm>
          <a:prstGeom prst="rect">
            <a:avLst/>
          </a:prstGeom>
          <a:noFill/>
          <a:effectLst>
            <a:softEdge rad="31750"/>
          </a:effectLst>
        </p:spPr>
        <p:txBody>
          <a:bodyPr wrap="square" rtlCol="0">
            <a:spAutoFit/>
          </a:bodyPr>
          <a:lstStyle>
            <a:defPPr>
              <a:defRPr kern="1200" smtId="4294967295"/>
            </a:defPPr>
          </a:lstStyle>
          <a:p>
            <a:pPr algn="r"/>
            <a:r>
              <a:rPr lang="en-US" sz="3600" dirty="0">
                <a:latin typeface="Arial Black" pitchFamily="34" charset="0"/>
              </a:rPr>
              <a:t>Methods </a:t>
            </a:r>
          </a:p>
        </p:txBody>
      </p:sp>
      <p:sp>
        <p:nvSpPr>
          <p:cNvPr id="16" name="Rectangle 15">
            <a:extLst>
              <a:ext uri="{FF2B5EF4-FFF2-40B4-BE49-F238E27FC236}">
                <a16:creationId xmlns:a16="http://schemas.microsoft.com/office/drawing/2014/main" id="{69FA6E9D-86EC-49EA-8EC3-78A898E7D54C}"/>
              </a:ext>
            </a:extLst>
          </p:cNvPr>
          <p:cNvSpPr/>
          <p:nvPr/>
        </p:nvSpPr>
        <p:spPr>
          <a:xfrm flipV="1">
            <a:off x="11273121" y="22675632"/>
            <a:ext cx="9954337" cy="116779"/>
          </a:xfrm>
          <a:prstGeom prst="rect">
            <a:avLst/>
          </a:prstGeom>
          <a:solidFill>
            <a:schemeClr val="accent2">
              <a:lumMod val="75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9600" dirty="0"/>
          </a:p>
        </p:txBody>
      </p:sp>
      <p:sp>
        <p:nvSpPr>
          <p:cNvPr id="17" name="TextBox 16">
            <a:extLst>
              <a:ext uri="{FF2B5EF4-FFF2-40B4-BE49-F238E27FC236}">
                <a16:creationId xmlns:a16="http://schemas.microsoft.com/office/drawing/2014/main" id="{11AC16FB-3330-4F85-A961-9D986DD9BD73}"/>
              </a:ext>
            </a:extLst>
          </p:cNvPr>
          <p:cNvSpPr txBox="1"/>
          <p:nvPr/>
        </p:nvSpPr>
        <p:spPr>
          <a:xfrm>
            <a:off x="324854" y="6419243"/>
            <a:ext cx="9987452" cy="523220"/>
          </a:xfrm>
          <a:prstGeom prst="rect">
            <a:avLst/>
          </a:prstGeom>
          <a:noFill/>
        </p:spPr>
        <p:txBody>
          <a:bodyPr wrap="square" rtlCol="0">
            <a:spAutoFit/>
          </a:bodyPr>
          <a:lstStyle>
            <a:defPPr>
              <a:defRPr kern="1200" smtId="4294967295"/>
            </a:defPPr>
          </a:lstStyle>
          <a:p>
            <a:endParaRPr lang="en-US" sz="2800" dirty="0">
              <a:solidFill>
                <a:schemeClr val="tx1">
                  <a:lumMod val="65000"/>
                  <a:lumOff val="35000"/>
                </a:schemeClr>
              </a:solidFill>
              <a:cs typeface="Arial" pitchFamily="34" charset="0"/>
            </a:endParaRPr>
          </a:p>
        </p:txBody>
      </p:sp>
      <p:sp>
        <p:nvSpPr>
          <p:cNvPr id="18" name="TextBox 17">
            <a:extLst>
              <a:ext uri="{FF2B5EF4-FFF2-40B4-BE49-F238E27FC236}">
                <a16:creationId xmlns:a16="http://schemas.microsoft.com/office/drawing/2014/main" id="{FB48848F-BC40-47F9-84F3-26FF2E26A845}"/>
              </a:ext>
            </a:extLst>
          </p:cNvPr>
          <p:cNvSpPr txBox="1"/>
          <p:nvPr/>
        </p:nvSpPr>
        <p:spPr>
          <a:xfrm>
            <a:off x="11115477" y="22929205"/>
            <a:ext cx="9889451" cy="524857"/>
          </a:xfrm>
          <a:prstGeom prst="rect">
            <a:avLst/>
          </a:prstGeom>
          <a:noFill/>
          <a:ln>
            <a:solidFill>
              <a:schemeClr val="tx1"/>
            </a:solidFill>
          </a:ln>
        </p:spPr>
        <p:txBody>
          <a:bodyPr wrap="square" rtlCol="0">
            <a:spAutoFit/>
          </a:bodyPr>
          <a:lstStyle>
            <a:defPPr>
              <a:defRPr kern="1200" smtId="4294967295"/>
            </a:defPPr>
          </a:lstStyle>
          <a:p>
            <a:r>
              <a:rPr lang="en-US" sz="2800" i="1" dirty="0"/>
              <a:t>Skills learned / steps</a:t>
            </a:r>
            <a:endParaRPr lang="en-US" sz="2800" dirty="0"/>
          </a:p>
        </p:txBody>
      </p:sp>
      <p:sp>
        <p:nvSpPr>
          <p:cNvPr id="19" name="TextBox 18">
            <a:extLst>
              <a:ext uri="{FF2B5EF4-FFF2-40B4-BE49-F238E27FC236}">
                <a16:creationId xmlns:a16="http://schemas.microsoft.com/office/drawing/2014/main" id="{F4BC46B9-5C0B-489A-A726-B1F8BE156ACE}"/>
              </a:ext>
            </a:extLst>
          </p:cNvPr>
          <p:cNvSpPr txBox="1"/>
          <p:nvPr/>
        </p:nvSpPr>
        <p:spPr>
          <a:xfrm>
            <a:off x="33350360" y="21127997"/>
            <a:ext cx="9805645" cy="523220"/>
          </a:xfrm>
          <a:prstGeom prst="rect">
            <a:avLst/>
          </a:prstGeom>
          <a:noFill/>
        </p:spPr>
        <p:txBody>
          <a:bodyPr wrap="square" rtlCol="0">
            <a:spAutoFit/>
          </a:bodyPr>
          <a:lstStyle>
            <a:defPPr>
              <a:defRPr kern="1200" smtId="4294967295"/>
            </a:defPPr>
          </a:lstStyle>
          <a:p>
            <a:endParaRPr lang="en-US" sz="2800" dirty="0">
              <a:solidFill>
                <a:schemeClr val="tx1">
                  <a:lumMod val="65000"/>
                  <a:lumOff val="35000"/>
                </a:schemeClr>
              </a:solidFill>
              <a:cs typeface="Arial" pitchFamily="34" charset="0"/>
            </a:endParaRPr>
          </a:p>
        </p:txBody>
      </p:sp>
      <p:sp>
        <p:nvSpPr>
          <p:cNvPr id="20" name="TextBox 19">
            <a:extLst>
              <a:ext uri="{FF2B5EF4-FFF2-40B4-BE49-F238E27FC236}">
                <a16:creationId xmlns:a16="http://schemas.microsoft.com/office/drawing/2014/main" id="{D0ABCB82-37C4-4612-BDD7-DA6D2AF67FB8}"/>
              </a:ext>
            </a:extLst>
          </p:cNvPr>
          <p:cNvSpPr txBox="1"/>
          <p:nvPr/>
        </p:nvSpPr>
        <p:spPr>
          <a:xfrm>
            <a:off x="390061" y="4519234"/>
            <a:ext cx="12977936" cy="11079956"/>
          </a:xfrm>
          <a:prstGeom prst="rect">
            <a:avLst/>
          </a:prstGeom>
          <a:noFill/>
        </p:spPr>
        <p:txBody>
          <a:bodyPr wrap="square" rtlCol="0">
            <a:spAutoFit/>
          </a:bodyPr>
          <a:lstStyle/>
          <a:p>
            <a:pPr algn="just"/>
            <a:r>
              <a:rPr lang="en-US" sz="4200" dirty="0"/>
              <a:t>ArcGIS (Geographic Information Systems) is a program used by many people to create maps. I’ve learned how to make maps using data gathered by third party sources. The work also requires a group review of the lessons covered. Currently the lessons I’m working to complete are teaching me how to use ArcCatalog. ArcCatalog is used to organize different geographic information for ArcGIS. This curriculum will eventually show how to create original maps without having to use data given from the textbooks. Overall there has been a lot to learn from the program and it has given me tools to create maps using other forms of data such as vector or raster. While I am not looking to pursue this field after this year the skills I have gathered from the lessons could benefit me in the future. It can be used to create maps for areas of high crime reports. This lesson combines a survey of reports of crime in residential areas by call. </a:t>
            </a:r>
          </a:p>
        </p:txBody>
      </p:sp>
      <p:sp>
        <p:nvSpPr>
          <p:cNvPr id="21" name="TextBox 20">
            <a:extLst>
              <a:ext uri="{FF2B5EF4-FFF2-40B4-BE49-F238E27FC236}">
                <a16:creationId xmlns:a16="http://schemas.microsoft.com/office/drawing/2014/main" id="{3ED9F72F-C97F-4E02-8945-1F2FFC2230EB}"/>
              </a:ext>
            </a:extLst>
          </p:cNvPr>
          <p:cNvSpPr txBox="1"/>
          <p:nvPr/>
        </p:nvSpPr>
        <p:spPr>
          <a:xfrm>
            <a:off x="291858" y="17854384"/>
            <a:ext cx="10053439" cy="6186309"/>
          </a:xfrm>
          <a:prstGeom prst="rect">
            <a:avLst/>
          </a:prstGeom>
          <a:noFill/>
          <a:ln>
            <a:solidFill>
              <a:schemeClr val="bg1"/>
            </a:solidFill>
          </a:ln>
        </p:spPr>
        <p:txBody>
          <a:bodyPr wrap="square" rtlCol="0">
            <a:spAutoFit/>
          </a:bodyPr>
          <a:lstStyle/>
          <a:p>
            <a:pPr algn="just"/>
            <a:r>
              <a:rPr lang="en-US" sz="3600" dirty="0"/>
              <a:t>GIS can be used to not only make maps for direction, but can also be used to map areas of crime reports as shown in the map at the center. This map was created based off of data from a report which displayed calls of crimes and burglaries. The Brown and Smith survey companies provided the land parcel surveys to us for this study. Taking data from the study and combining it with the base map is one of the first steps when implementing a project. The map is of Burlington county which is the second largest county in New Jersey. </a:t>
            </a:r>
          </a:p>
        </p:txBody>
      </p:sp>
      <p:sp>
        <p:nvSpPr>
          <p:cNvPr id="22" name="TextBox 21">
            <a:extLst>
              <a:ext uri="{FF2B5EF4-FFF2-40B4-BE49-F238E27FC236}">
                <a16:creationId xmlns:a16="http://schemas.microsoft.com/office/drawing/2014/main" id="{0B6D559E-3247-46EB-9C83-9AE8D2E0A683}"/>
              </a:ext>
            </a:extLst>
          </p:cNvPr>
          <p:cNvSpPr txBox="1"/>
          <p:nvPr/>
        </p:nvSpPr>
        <p:spPr>
          <a:xfrm>
            <a:off x="29262239" y="4734995"/>
            <a:ext cx="14010072" cy="12280285"/>
          </a:xfrm>
          <a:prstGeom prst="rect">
            <a:avLst/>
          </a:prstGeom>
          <a:noFill/>
        </p:spPr>
        <p:txBody>
          <a:bodyPr wrap="square" rtlCol="0">
            <a:spAutoFit/>
          </a:bodyPr>
          <a:lstStyle/>
          <a:p>
            <a:pPr algn="just"/>
            <a:r>
              <a:rPr lang="en-US" sz="4400" dirty="0"/>
              <a:t>The map created shows the areas where there is a surplus of crime reports. The results show this county has reports scattered along the county and is typically around the center of the county. This map shows that combining a survey and geospatial technology is extremely beneficial. The data in the map now shows areas of burglaries with the black dots on the map. It also displays the parcels containing most of the crime reports in an area marked by many red lines. The map shows all the data in the survey and where they are. This allows us to see how closely the crimes are connected. This can be used to find out if there is a pattern to these crimes or if they are just random occurrences. Seeing that most crimes are within a mile of each other can lead to a theory of why all these reports are called in.  The map displays the finished product of this lesson which is a proven way to share georeferenced data that everyone can understand. The results from this lesson have furthered my understanding of the program and what it can be used for.</a:t>
            </a:r>
          </a:p>
        </p:txBody>
      </p:sp>
      <p:sp>
        <p:nvSpPr>
          <p:cNvPr id="23" name="TextBox 22">
            <a:extLst>
              <a:ext uri="{FF2B5EF4-FFF2-40B4-BE49-F238E27FC236}">
                <a16:creationId xmlns:a16="http://schemas.microsoft.com/office/drawing/2014/main" id="{94C56FB0-39D7-4ED4-9045-18254632CB31}"/>
              </a:ext>
            </a:extLst>
          </p:cNvPr>
          <p:cNvSpPr txBox="1"/>
          <p:nvPr/>
        </p:nvSpPr>
        <p:spPr>
          <a:xfrm>
            <a:off x="11115477" y="23775144"/>
            <a:ext cx="2252520" cy="156966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t>1) </a:t>
            </a:r>
            <a:r>
              <a:rPr lang="en-US" sz="3200" dirty="0"/>
              <a:t>Navigate to S1U1L5 mxd file</a:t>
            </a:r>
            <a:r>
              <a:rPr lang="en-US" sz="2000" dirty="0"/>
              <a:t>  </a:t>
            </a:r>
          </a:p>
        </p:txBody>
      </p:sp>
      <p:sp>
        <p:nvSpPr>
          <p:cNvPr id="24" name="TextBox 23">
            <a:extLst>
              <a:ext uri="{FF2B5EF4-FFF2-40B4-BE49-F238E27FC236}">
                <a16:creationId xmlns:a16="http://schemas.microsoft.com/office/drawing/2014/main" id="{8B879AC8-5CA2-4EE2-A093-B156946A82C7}"/>
              </a:ext>
            </a:extLst>
          </p:cNvPr>
          <p:cNvSpPr txBox="1"/>
          <p:nvPr/>
        </p:nvSpPr>
        <p:spPr>
          <a:xfrm>
            <a:off x="13606261" y="23675011"/>
            <a:ext cx="3618410" cy="193899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000" dirty="0"/>
              <a:t>2) Merging Buffers to create a whole new buffer by combining the effects of both</a:t>
            </a:r>
          </a:p>
        </p:txBody>
      </p:sp>
      <p:sp>
        <p:nvSpPr>
          <p:cNvPr id="25" name="TextBox 24">
            <a:extLst>
              <a:ext uri="{FF2B5EF4-FFF2-40B4-BE49-F238E27FC236}">
                <a16:creationId xmlns:a16="http://schemas.microsoft.com/office/drawing/2014/main" id="{5076CC76-E925-4985-BE1B-CFEDC16FE031}"/>
              </a:ext>
            </a:extLst>
          </p:cNvPr>
          <p:cNvSpPr txBox="1"/>
          <p:nvPr/>
        </p:nvSpPr>
        <p:spPr>
          <a:xfrm>
            <a:off x="17424204" y="23657699"/>
            <a:ext cx="3779920" cy="156966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300" dirty="0"/>
              <a:t>3) </a:t>
            </a:r>
            <a:r>
              <a:rPr lang="en-US" sz="3200" dirty="0"/>
              <a:t> Remove layers from the map options</a:t>
            </a:r>
            <a:r>
              <a:rPr lang="en-US" sz="2300" dirty="0"/>
              <a:t> </a:t>
            </a:r>
          </a:p>
        </p:txBody>
      </p:sp>
      <p:sp>
        <p:nvSpPr>
          <p:cNvPr id="26" name="TextBox 25">
            <a:extLst>
              <a:ext uri="{FF2B5EF4-FFF2-40B4-BE49-F238E27FC236}">
                <a16:creationId xmlns:a16="http://schemas.microsoft.com/office/drawing/2014/main" id="{B8AD58AD-01D8-4E05-ACB5-2538269E4B1C}"/>
              </a:ext>
            </a:extLst>
          </p:cNvPr>
          <p:cNvSpPr txBox="1"/>
          <p:nvPr/>
        </p:nvSpPr>
        <p:spPr>
          <a:xfrm>
            <a:off x="11200188" y="25883202"/>
            <a:ext cx="9872750"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i="1" dirty="0"/>
              <a:t> Save </a:t>
            </a:r>
          </a:p>
        </p:txBody>
      </p:sp>
      <p:sp>
        <p:nvSpPr>
          <p:cNvPr id="27" name="TextBox 26">
            <a:extLst>
              <a:ext uri="{FF2B5EF4-FFF2-40B4-BE49-F238E27FC236}">
                <a16:creationId xmlns:a16="http://schemas.microsoft.com/office/drawing/2014/main" id="{18ED1DBE-68CB-4923-9307-197FF361BE79}"/>
              </a:ext>
            </a:extLst>
          </p:cNvPr>
          <p:cNvSpPr txBox="1"/>
          <p:nvPr/>
        </p:nvSpPr>
        <p:spPr>
          <a:xfrm>
            <a:off x="11415364" y="26729810"/>
            <a:ext cx="2392451" cy="10772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200" dirty="0"/>
              <a:t>4)  </a:t>
            </a:r>
            <a:r>
              <a:rPr lang="en-US" sz="3200" dirty="0"/>
              <a:t>Edit layer properties</a:t>
            </a:r>
            <a:r>
              <a:rPr lang="en-US" sz="2200" dirty="0"/>
              <a:t> </a:t>
            </a:r>
          </a:p>
        </p:txBody>
      </p:sp>
      <p:sp>
        <p:nvSpPr>
          <p:cNvPr id="28" name="TextBox 27">
            <a:extLst>
              <a:ext uri="{FF2B5EF4-FFF2-40B4-BE49-F238E27FC236}">
                <a16:creationId xmlns:a16="http://schemas.microsoft.com/office/drawing/2014/main" id="{5EBE6975-B39E-42AA-AAEA-187665FD4C63}"/>
              </a:ext>
            </a:extLst>
          </p:cNvPr>
          <p:cNvSpPr txBox="1"/>
          <p:nvPr/>
        </p:nvSpPr>
        <p:spPr>
          <a:xfrm>
            <a:off x="14125609" y="26895465"/>
            <a:ext cx="3738226" cy="1477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000" dirty="0"/>
              <a:t>5) Changing the Symbology of a layer to alter the color </a:t>
            </a:r>
          </a:p>
        </p:txBody>
      </p:sp>
      <p:sp>
        <p:nvSpPr>
          <p:cNvPr id="29" name="TextBox 28">
            <a:extLst>
              <a:ext uri="{FF2B5EF4-FFF2-40B4-BE49-F238E27FC236}">
                <a16:creationId xmlns:a16="http://schemas.microsoft.com/office/drawing/2014/main" id="{CD342AB1-E278-4187-8319-B463978F98BC}"/>
              </a:ext>
            </a:extLst>
          </p:cNvPr>
          <p:cNvSpPr txBox="1"/>
          <p:nvPr/>
        </p:nvSpPr>
        <p:spPr>
          <a:xfrm>
            <a:off x="18181629" y="26489246"/>
            <a:ext cx="2875558" cy="1477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000" dirty="0"/>
              <a:t>6) Select Medford parcels layer by location</a:t>
            </a:r>
          </a:p>
        </p:txBody>
      </p:sp>
      <p:sp>
        <p:nvSpPr>
          <p:cNvPr id="30" name="TextBox 29">
            <a:extLst>
              <a:ext uri="{FF2B5EF4-FFF2-40B4-BE49-F238E27FC236}">
                <a16:creationId xmlns:a16="http://schemas.microsoft.com/office/drawing/2014/main" id="{CF5DB60F-2F94-4EEF-9229-663295371C5A}"/>
              </a:ext>
            </a:extLst>
          </p:cNvPr>
          <p:cNvSpPr txBox="1"/>
          <p:nvPr/>
        </p:nvSpPr>
        <p:spPr>
          <a:xfrm>
            <a:off x="11104180" y="29052879"/>
            <a:ext cx="9920676" cy="55399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3000" i="1" dirty="0"/>
              <a:t>Export  map </a:t>
            </a:r>
          </a:p>
        </p:txBody>
      </p:sp>
      <p:sp>
        <p:nvSpPr>
          <p:cNvPr id="31" name="TextBox 30">
            <a:extLst>
              <a:ext uri="{FF2B5EF4-FFF2-40B4-BE49-F238E27FC236}">
                <a16:creationId xmlns:a16="http://schemas.microsoft.com/office/drawing/2014/main" id="{2B8AD9AF-AE79-4DE0-ABC0-49BE8497CD87}"/>
              </a:ext>
            </a:extLst>
          </p:cNvPr>
          <p:cNvSpPr txBox="1"/>
          <p:nvPr/>
        </p:nvSpPr>
        <p:spPr>
          <a:xfrm>
            <a:off x="11223612" y="29855792"/>
            <a:ext cx="3067262" cy="206210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300" dirty="0"/>
              <a:t>7) </a:t>
            </a:r>
            <a:r>
              <a:rPr lang="en-US" sz="3200" dirty="0"/>
              <a:t>Apply search distance, changing it to 300 feet</a:t>
            </a:r>
            <a:endParaRPr lang="en-US" sz="2300" dirty="0"/>
          </a:p>
        </p:txBody>
      </p:sp>
      <p:sp>
        <p:nvSpPr>
          <p:cNvPr id="32" name="TextBox 31">
            <a:extLst>
              <a:ext uri="{FF2B5EF4-FFF2-40B4-BE49-F238E27FC236}">
                <a16:creationId xmlns:a16="http://schemas.microsoft.com/office/drawing/2014/main" id="{30732F49-1FA4-4610-9B41-7A5326C82CF0}"/>
              </a:ext>
            </a:extLst>
          </p:cNvPr>
          <p:cNvSpPr txBox="1"/>
          <p:nvPr/>
        </p:nvSpPr>
        <p:spPr>
          <a:xfrm>
            <a:off x="14442862" y="29989325"/>
            <a:ext cx="2903996" cy="1477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000" dirty="0"/>
              <a:t>8) Export data from Medford parcels </a:t>
            </a:r>
          </a:p>
        </p:txBody>
      </p:sp>
      <p:sp>
        <p:nvSpPr>
          <p:cNvPr id="33" name="TextBox 32">
            <a:extLst>
              <a:ext uri="{FF2B5EF4-FFF2-40B4-BE49-F238E27FC236}">
                <a16:creationId xmlns:a16="http://schemas.microsoft.com/office/drawing/2014/main" id="{D1ED89B0-7298-4099-A2CC-308AC48B3DC2}"/>
              </a:ext>
            </a:extLst>
          </p:cNvPr>
          <p:cNvSpPr txBox="1"/>
          <p:nvPr/>
        </p:nvSpPr>
        <p:spPr>
          <a:xfrm>
            <a:off x="17540904" y="29813750"/>
            <a:ext cx="3546521" cy="1477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000" dirty="0"/>
              <a:t>9) Create a report for residential areas near burglaries</a:t>
            </a:r>
          </a:p>
        </p:txBody>
      </p:sp>
      <p:sp>
        <p:nvSpPr>
          <p:cNvPr id="34" name="Rectangle 33">
            <a:extLst>
              <a:ext uri="{FF2B5EF4-FFF2-40B4-BE49-F238E27FC236}">
                <a16:creationId xmlns:a16="http://schemas.microsoft.com/office/drawing/2014/main" id="{ED60CAB7-F5D0-46C4-9567-2DCFFB1C71CD}"/>
              </a:ext>
            </a:extLst>
          </p:cNvPr>
          <p:cNvSpPr/>
          <p:nvPr/>
        </p:nvSpPr>
        <p:spPr>
          <a:xfrm>
            <a:off x="22432436" y="22644530"/>
            <a:ext cx="9857035" cy="82296"/>
          </a:xfrm>
          <a:prstGeom prst="rect">
            <a:avLst/>
          </a:prstGeom>
          <a:solidFill>
            <a:schemeClr val="accent2">
              <a:lumMod val="75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9600" dirty="0"/>
          </a:p>
        </p:txBody>
      </p:sp>
      <p:sp>
        <p:nvSpPr>
          <p:cNvPr id="35" name="TextBox 34">
            <a:extLst>
              <a:ext uri="{FF2B5EF4-FFF2-40B4-BE49-F238E27FC236}">
                <a16:creationId xmlns:a16="http://schemas.microsoft.com/office/drawing/2014/main" id="{CE9D4F9C-8587-4787-A545-E479A15E70B4}"/>
              </a:ext>
            </a:extLst>
          </p:cNvPr>
          <p:cNvSpPr txBox="1"/>
          <p:nvPr/>
        </p:nvSpPr>
        <p:spPr>
          <a:xfrm>
            <a:off x="33224590" y="17110392"/>
            <a:ext cx="9767039" cy="646331"/>
          </a:xfrm>
          <a:prstGeom prst="rect">
            <a:avLst/>
          </a:prstGeom>
          <a:noFill/>
        </p:spPr>
        <p:txBody>
          <a:bodyPr wrap="square" rtlCol="0">
            <a:spAutoFit/>
          </a:bodyPr>
          <a:lstStyle/>
          <a:p>
            <a:r>
              <a:rPr lang="en-US" sz="3600" dirty="0">
                <a:latin typeface="Arial Black" pitchFamily="34" charset="0"/>
              </a:rPr>
              <a:t>Conclusion</a:t>
            </a:r>
          </a:p>
        </p:txBody>
      </p:sp>
      <p:sp>
        <p:nvSpPr>
          <p:cNvPr id="36" name="Rectangle 35">
            <a:extLst>
              <a:ext uri="{FF2B5EF4-FFF2-40B4-BE49-F238E27FC236}">
                <a16:creationId xmlns:a16="http://schemas.microsoft.com/office/drawing/2014/main" id="{603DDBB0-08A8-40CF-B972-BC77FFDDE198}"/>
              </a:ext>
            </a:extLst>
          </p:cNvPr>
          <p:cNvSpPr/>
          <p:nvPr/>
        </p:nvSpPr>
        <p:spPr>
          <a:xfrm>
            <a:off x="33298970" y="17821727"/>
            <a:ext cx="9857035" cy="82296"/>
          </a:xfrm>
          <a:prstGeom prst="rect">
            <a:avLst/>
          </a:prstGeom>
          <a:solidFill>
            <a:schemeClr val="accent2">
              <a:lumMod val="75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9600" dirty="0"/>
          </a:p>
        </p:txBody>
      </p:sp>
      <p:sp>
        <p:nvSpPr>
          <p:cNvPr id="37" name="TextBox 36">
            <a:extLst>
              <a:ext uri="{FF2B5EF4-FFF2-40B4-BE49-F238E27FC236}">
                <a16:creationId xmlns:a16="http://schemas.microsoft.com/office/drawing/2014/main" id="{3DC80A6D-2637-4E53-9045-9CA8F7FC12AA}"/>
              </a:ext>
            </a:extLst>
          </p:cNvPr>
          <p:cNvSpPr txBox="1"/>
          <p:nvPr/>
        </p:nvSpPr>
        <p:spPr>
          <a:xfrm>
            <a:off x="33320211" y="18272329"/>
            <a:ext cx="9797278" cy="6186309"/>
          </a:xfrm>
          <a:prstGeom prst="rect">
            <a:avLst/>
          </a:prstGeom>
          <a:noFill/>
        </p:spPr>
        <p:txBody>
          <a:bodyPr wrap="square" rtlCol="0">
            <a:spAutoFit/>
          </a:bodyPr>
          <a:lstStyle/>
          <a:p>
            <a:pPr algn="just"/>
            <a:r>
              <a:rPr lang="en-US" sz="3600" dirty="0"/>
              <a:t>These data, when turned into a map, show more trends in crime because it visually displays the areas of crime. The survey only shows the names and the number of crimes making it hard to see patterns in the data. You would have to memorize the areas relative to each other to realize a trend but that makes it only available to a select few people to interpret.  Combining data and maps not only makes it easier for you to understand but it makes it clear for stakeholders or any one else involved with the project.</a:t>
            </a:r>
          </a:p>
        </p:txBody>
      </p:sp>
      <p:sp>
        <p:nvSpPr>
          <p:cNvPr id="38" name="Rectangle 1">
            <a:extLst>
              <a:ext uri="{FF2B5EF4-FFF2-40B4-BE49-F238E27FC236}">
                <a16:creationId xmlns:a16="http://schemas.microsoft.com/office/drawing/2014/main" id="{4065E920-E68F-432D-A954-E6BFD7B413FB}"/>
              </a:ext>
            </a:extLst>
          </p:cNvPr>
          <p:cNvSpPr>
            <a:spLocks noChangeArrowheads="1"/>
          </p:cNvSpPr>
          <p:nvPr/>
        </p:nvSpPr>
        <p:spPr bwMode="auto">
          <a:xfrm>
            <a:off x="22453991" y="22929211"/>
            <a:ext cx="9780812" cy="65556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57200" indent="-457200">
              <a:buFontTx/>
              <a:buChar char="-"/>
            </a:pPr>
            <a:r>
              <a:rPr lang="en-US" sz="6000" dirty="0"/>
              <a:t>Create a map to display crime in residential areas</a:t>
            </a:r>
          </a:p>
          <a:p>
            <a:pPr marL="457200" indent="-457200">
              <a:buFontTx/>
              <a:buChar char="-"/>
            </a:pPr>
            <a:r>
              <a:rPr lang="en-US" sz="6000" dirty="0"/>
              <a:t>Create a report showing the calls for service of crimes</a:t>
            </a:r>
          </a:p>
          <a:p>
            <a:pPr marL="457200" indent="-457200">
              <a:buFontTx/>
              <a:buChar char="-"/>
            </a:pPr>
            <a:r>
              <a:rPr lang="en-US" sz="6000" dirty="0"/>
              <a:t>Combine a survey with GIS</a:t>
            </a:r>
          </a:p>
          <a:p>
            <a:pPr marL="457200" indent="-457200">
              <a:buFontTx/>
              <a:buChar char="-"/>
            </a:pPr>
            <a:r>
              <a:rPr lang="en-US" sz="6000" dirty="0"/>
              <a:t>Find trends in the data based of the data</a:t>
            </a:r>
            <a:endParaRPr lang="en-US" sz="3600" dirty="0">
              <a:latin typeface="Arial Black" panose="020B0A04020102020204" pitchFamily="34" charset="0"/>
            </a:endParaRPr>
          </a:p>
        </p:txBody>
      </p:sp>
      <p:pic>
        <p:nvPicPr>
          <p:cNvPr id="39" name="Picture 38" descr="10">
            <a:extLst>
              <a:ext uri="{FF2B5EF4-FFF2-40B4-BE49-F238E27FC236}">
                <a16:creationId xmlns:a16="http://schemas.microsoft.com/office/drawing/2014/main" id="{976663EE-583B-468E-9531-71B6474047A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00554" y="346095"/>
            <a:ext cx="2941917" cy="2775262"/>
          </a:xfrm>
          <a:prstGeom prst="rect">
            <a:avLst/>
          </a:prstGeom>
          <a:noFill/>
          <a:ln>
            <a:noFill/>
          </a:ln>
        </p:spPr>
      </p:pic>
      <p:sp>
        <p:nvSpPr>
          <p:cNvPr id="40" name="TextBox 39">
            <a:extLst>
              <a:ext uri="{FF2B5EF4-FFF2-40B4-BE49-F238E27FC236}">
                <a16:creationId xmlns:a16="http://schemas.microsoft.com/office/drawing/2014/main" id="{58838074-5D66-4AEC-9F91-12F971737942}"/>
              </a:ext>
            </a:extLst>
          </p:cNvPr>
          <p:cNvSpPr txBox="1"/>
          <p:nvPr/>
        </p:nvSpPr>
        <p:spPr>
          <a:xfrm>
            <a:off x="22432436" y="21972059"/>
            <a:ext cx="7226848" cy="646331"/>
          </a:xfrm>
          <a:prstGeom prst="rect">
            <a:avLst/>
          </a:prstGeom>
          <a:noFill/>
        </p:spPr>
        <p:txBody>
          <a:bodyPr wrap="square" rtlCol="0">
            <a:spAutoFit/>
          </a:bodyPr>
          <a:lstStyle/>
          <a:p>
            <a:r>
              <a:rPr lang="en-US" sz="3600" dirty="0">
                <a:latin typeface="Arial Black" panose="020B0A04020102020204" pitchFamily="34" charset="0"/>
              </a:rPr>
              <a:t>Objectives/ Problem</a:t>
            </a:r>
          </a:p>
        </p:txBody>
      </p:sp>
      <p:sp>
        <p:nvSpPr>
          <p:cNvPr id="41" name="TextBox 40">
            <a:extLst>
              <a:ext uri="{FF2B5EF4-FFF2-40B4-BE49-F238E27FC236}">
                <a16:creationId xmlns:a16="http://schemas.microsoft.com/office/drawing/2014/main" id="{AACA6162-AF17-4EF5-B63A-EC33770CCAE3}"/>
              </a:ext>
            </a:extLst>
          </p:cNvPr>
          <p:cNvSpPr txBox="1"/>
          <p:nvPr/>
        </p:nvSpPr>
        <p:spPr>
          <a:xfrm>
            <a:off x="496730" y="31359138"/>
            <a:ext cx="9578955" cy="1077218"/>
          </a:xfrm>
          <a:prstGeom prst="rect">
            <a:avLst/>
          </a:prstGeom>
          <a:noFill/>
        </p:spPr>
        <p:txBody>
          <a:bodyPr wrap="square" rtlCol="0">
            <a:spAutoFit/>
          </a:bodyPr>
          <a:lstStyle/>
          <a:p>
            <a:r>
              <a:rPr lang="en-US" sz="3200" b="1" dirty="0"/>
              <a:t>Figure 01. The GIS curriculum is provided by a company called Digital Quest.</a:t>
            </a:r>
          </a:p>
        </p:txBody>
      </p:sp>
      <p:graphicFrame>
        <p:nvGraphicFramePr>
          <p:cNvPr id="42" name="Object 41">
            <a:extLst>
              <a:ext uri="{FF2B5EF4-FFF2-40B4-BE49-F238E27FC236}">
                <a16:creationId xmlns:a16="http://schemas.microsoft.com/office/drawing/2014/main" id="{6255B0FE-0827-44A7-BBC3-3666D9060771}"/>
              </a:ext>
            </a:extLst>
          </p:cNvPr>
          <p:cNvGraphicFramePr>
            <a:graphicFrameLocks noChangeAspect="1"/>
          </p:cNvGraphicFramePr>
          <p:nvPr>
            <p:extLst>
              <p:ext uri="{D42A27DB-BD31-4B8C-83A1-F6EECF244321}">
                <p14:modId xmlns:p14="http://schemas.microsoft.com/office/powerpoint/2010/main" val="1366696851"/>
              </p:ext>
            </p:extLst>
          </p:nvPr>
        </p:nvGraphicFramePr>
        <p:xfrm>
          <a:off x="14442862" y="3686214"/>
          <a:ext cx="13744511" cy="16869144"/>
        </p:xfrm>
        <a:graphic>
          <a:graphicData uri="http://schemas.openxmlformats.org/presentationml/2006/ole">
            <mc:AlternateContent xmlns:mc="http://schemas.openxmlformats.org/markup-compatibility/2006">
              <mc:Choice xmlns:v="urn:schemas-microsoft-com:vml" Requires="v">
                <p:oleObj spid="_x0000_s1027" name="Acrobat Document" r:id="rId4" imgW="5829199" imgH="7543800" progId="AcroExch.Document.DC">
                  <p:embed/>
                </p:oleObj>
              </mc:Choice>
              <mc:Fallback>
                <p:oleObj name="Acrobat Document" r:id="rId4" imgW="5829199" imgH="7543800" progId="AcroExch.Document.DC">
                  <p:embed/>
                  <p:pic>
                    <p:nvPicPr>
                      <p:cNvPr id="7" name="Object 6"/>
                      <p:cNvPicPr/>
                      <p:nvPr/>
                    </p:nvPicPr>
                    <p:blipFill>
                      <a:blip r:embed="rId5"/>
                      <a:stretch>
                        <a:fillRect/>
                      </a:stretch>
                    </p:blipFill>
                    <p:spPr>
                      <a:xfrm>
                        <a:off x="14442862" y="3686214"/>
                        <a:ext cx="13744511" cy="16869144"/>
                      </a:xfrm>
                      <a:prstGeom prst="rect">
                        <a:avLst/>
                      </a:prstGeom>
                    </p:spPr>
                  </p:pic>
                </p:oleObj>
              </mc:Fallback>
            </mc:AlternateContent>
          </a:graphicData>
        </a:graphic>
      </p:graphicFrame>
      <p:pic>
        <p:nvPicPr>
          <p:cNvPr id="43" name="Picture 77" descr="Image result for burlington county nj">
            <a:extLst>
              <a:ext uri="{FF2B5EF4-FFF2-40B4-BE49-F238E27FC236}">
                <a16:creationId xmlns:a16="http://schemas.microsoft.com/office/drawing/2014/main" id="{E50E7F21-6EFD-46B3-A598-41F437C157B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704378" y="24809734"/>
            <a:ext cx="3546522" cy="570421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3">
            <a:extLst>
              <a:ext uri="{FF2B5EF4-FFF2-40B4-BE49-F238E27FC236}">
                <a16:creationId xmlns:a16="http://schemas.microsoft.com/office/drawing/2014/main" id="{C075B6CE-8664-4DB9-95E6-BFEB6821F3B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98734" y="24820107"/>
            <a:ext cx="4914989" cy="5807740"/>
          </a:xfrm>
          <a:prstGeom prst="rect">
            <a:avLst/>
          </a:prstGeom>
        </p:spPr>
      </p:pic>
    </p:spTree>
    <p:extLst>
      <p:ext uri="{BB962C8B-B14F-4D97-AF65-F5344CB8AC3E}">
        <p14:creationId xmlns:p14="http://schemas.microsoft.com/office/powerpoint/2010/main" val="8323312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TotalTime>
  <Words>757</Words>
  <Application>Microsoft Office PowerPoint</Application>
  <PresentationFormat>Custom</PresentationFormat>
  <Paragraphs>29</Paragraphs>
  <Slides>1</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8" baseType="lpstr">
      <vt:lpstr>Arial</vt:lpstr>
      <vt:lpstr>Arial Black</vt:lpstr>
      <vt:lpstr>Arial Rounded MT Bold</vt:lpstr>
      <vt:lpstr>Calibri</vt:lpstr>
      <vt:lpstr>Calibri Light</vt:lpstr>
      <vt:lpstr>Office Theme</vt:lpstr>
      <vt:lpstr>Acrobat Document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Gonzalez, Mauricio</dc:creator>
  <cp:lastModifiedBy>Gonzalez, Mauricio</cp:lastModifiedBy>
  <cp:revision>1</cp:revision>
  <dcterms:created xsi:type="dcterms:W3CDTF">2018-05-14T18:24:27Z</dcterms:created>
  <dcterms:modified xsi:type="dcterms:W3CDTF">2018-05-14T18:26:19Z</dcterms:modified>
</cp:coreProperties>
</file>